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4" r:id="rId3"/>
    <p:sldId id="266" r:id="rId4"/>
    <p:sldId id="268" r:id="rId5"/>
    <p:sldId id="269" r:id="rId6"/>
    <p:sldId id="263" r:id="rId7"/>
    <p:sldId id="265" r:id="rId8"/>
    <p:sldId id="267" r:id="rId9"/>
    <p:sldId id="262" r:id="rId10"/>
    <p:sldId id="270" r:id="rId11"/>
    <p:sldId id="271" r:id="rId12"/>
    <p:sldId id="272" r:id="rId13"/>
    <p:sldId id="275" r:id="rId14"/>
    <p:sldId id="276" r:id="rId15"/>
    <p:sldId id="277" r:id="rId16"/>
    <p:sldId id="278" r:id="rId17"/>
    <p:sldId id="279" r:id="rId18"/>
    <p:sldId id="282" r:id="rId19"/>
    <p:sldId id="280" r:id="rId20"/>
    <p:sldId id="281" r:id="rId21"/>
    <p:sldId id="283" r:id="rId22"/>
    <p:sldId id="273" r:id="rId23"/>
    <p:sldId id="274" r:id="rId24"/>
    <p:sldId id="257" r:id="rId25"/>
    <p:sldId id="258" r:id="rId26"/>
    <p:sldId id="259" r:id="rId27"/>
    <p:sldId id="260" r:id="rId28"/>
    <p:sldId id="26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876" autoAdjust="0"/>
  </p:normalViewPr>
  <p:slideViewPr>
    <p:cSldViewPr snapToGrid="0">
      <p:cViewPr varScale="1">
        <p:scale>
          <a:sx n="45" d="100"/>
          <a:sy n="45" d="100"/>
        </p:scale>
        <p:origin x="14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71608-22B2-4643-9603-D92CFF87A0FF}" type="datetimeFigureOut">
              <a:rPr lang="en-IN" smtClean="0"/>
              <a:t>26-10-2019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CFCEA-EE33-4DA8-9EC3-55DA50A4567C}" type="slidenum">
              <a:rPr lang="en-IN" smtClean="0"/>
              <a:t>‹#›</a:t>
            </a:fld>
            <a:endParaRPr lang="en-IN"/>
          </a:p>
        </p:txBody>
      </p:sp>
    </p:spTree>
    <p:extLst>
      <p:ext uri="{BB962C8B-B14F-4D97-AF65-F5344CB8AC3E}">
        <p14:creationId xmlns:p14="http://schemas.microsoft.com/office/powerpoint/2010/main" val="3174074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Hello everyone! Microsoft products always comes as huge and changing fast. It comes in handy while choosing services that does storage, processing, analytics  for any kind of industry solutions and use cases.</a:t>
            </a:r>
          </a:p>
          <a:p>
            <a:endParaRPr lang="en-US" dirty="0"/>
          </a:p>
          <a:p>
            <a:r>
              <a:rPr lang="en-US" dirty="0"/>
              <a:t>Well, Good morning guys. I am Dinesh Kumar Prabakaran, “Product Manager” at “Syncfusion Software” for “Dashboard Analytics” team. And I am pretty happy to present this Webinar – “Engage Customers with Personalized Retail Experiences” in Azure Vidyapeeth to this wonderful audience. Here we go!</a:t>
            </a:r>
          </a:p>
        </p:txBody>
      </p:sp>
      <p:sp>
        <p:nvSpPr>
          <p:cNvPr id="4" name="Slide Number Placeholder 3"/>
          <p:cNvSpPr>
            <a:spLocks noGrp="1"/>
          </p:cNvSpPr>
          <p:nvPr>
            <p:ph type="sldNum" sz="quarter" idx="5"/>
          </p:nvPr>
        </p:nvSpPr>
        <p:spPr/>
        <p:txBody>
          <a:bodyPr/>
          <a:lstStyle/>
          <a:p>
            <a:fld id="{5E50757B-0709-4736-92FA-0BEB494FC234}" type="slidenum">
              <a:rPr lang="en-US" smtClean="0"/>
              <a:t>2</a:t>
            </a:fld>
            <a:endParaRPr lang="en-US"/>
          </a:p>
        </p:txBody>
      </p:sp>
    </p:spTree>
    <p:extLst>
      <p:ext uri="{BB962C8B-B14F-4D97-AF65-F5344CB8AC3E}">
        <p14:creationId xmlns:p14="http://schemas.microsoft.com/office/powerpoint/2010/main" val="52388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Christmas season – All orders, click stream events etc. might be required to process asap. To know top selling products, inventory status etc. to boost up the sales.</a:t>
            </a:r>
          </a:p>
        </p:txBody>
      </p:sp>
      <p:sp>
        <p:nvSpPr>
          <p:cNvPr id="4" name="Slide Number Placeholder 3"/>
          <p:cNvSpPr>
            <a:spLocks noGrp="1"/>
          </p:cNvSpPr>
          <p:nvPr>
            <p:ph type="sldNum" sz="quarter" idx="5"/>
          </p:nvPr>
        </p:nvSpPr>
        <p:spPr/>
        <p:txBody>
          <a:bodyPr/>
          <a:lstStyle/>
          <a:p>
            <a:fld id="{511CFCEA-EE33-4DA8-9EC3-55DA50A4567C}" type="slidenum">
              <a:rPr lang="en-IN" smtClean="0"/>
              <a:t>3</a:t>
            </a:fld>
            <a:endParaRPr lang="en-IN"/>
          </a:p>
        </p:txBody>
      </p:sp>
    </p:spTree>
    <p:extLst>
      <p:ext uri="{BB962C8B-B14F-4D97-AF65-F5344CB8AC3E}">
        <p14:creationId xmlns:p14="http://schemas.microsoft.com/office/powerpoint/2010/main" val="133520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5298-C7BD-4C36-AB0F-53FBE4EEA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1BF0E7-7307-4F2A-A76E-23F278398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C8A1EC-2A58-4482-B757-D1FAABCA5E38}"/>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D80C9AD3-1B47-4522-A347-470846FFB7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C6C72-08F2-4DEA-B6BE-FEAA7BB2FF77}"/>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19154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9681-CEE0-4AEA-91DF-06C9AE2D3E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AC0DE5-3B3E-4F87-B8B2-C5781BD51B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C72FC9-FF48-4316-8FFC-2C9AAFB9636C}"/>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CD29C266-08A3-46BC-926B-F0C592AF84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84DC9-E7F3-4588-9F0A-C95CB0ED6676}"/>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46522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5B319-5B6D-4D99-8756-27942AC681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AAC15E-B721-4379-880E-EF5298096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5BEE02-99D9-48F8-972D-0917FB46EEE6}"/>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BF140326-F036-4D5D-A13E-7A11EC08F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62D85F-525C-45E1-9A91-558D7BD56A66}"/>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05903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94BF-1374-4467-A980-7AED74A55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30BE2B-99B4-4956-9890-0A87878ED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D0C83-7B38-4648-9AD3-AD6594998B93}"/>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50813086-EF5F-47B1-BE0B-9932062263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529A29-E075-4A4B-BA93-F847719AC142}"/>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68368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ADA3-CA6D-4B11-BE6C-C02F90348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F5FE0B-BD33-4C36-AE0A-9A48B3EFDD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A23A0-2544-463F-BF91-C6A49CCC78F0}"/>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3613ACF9-F0DD-4534-B6EA-D4210B4AA4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89F813-387C-43FA-A728-595A588D6CE8}"/>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51426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530A-C4A6-4AF3-806B-CD54F02EBF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248C83-F7D3-4454-ABB4-C58545A1A6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7A3A25-67B3-46E1-8748-F12AB6023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7AE8A7-27A6-4374-8502-3777A8AC461D}"/>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6" name="Footer Placeholder 5">
            <a:extLst>
              <a:ext uri="{FF2B5EF4-FFF2-40B4-BE49-F238E27FC236}">
                <a16:creationId xmlns:a16="http://schemas.microsoft.com/office/drawing/2014/main" id="{B28D5CBB-6EC1-4538-88F0-5B5B83332C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6FE190-5F41-4736-AC5A-04865EDB0F7F}"/>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33242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7F0A-57F2-4C41-B2D4-297AC588D4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CE0FD0-5D70-4708-9E41-E11C2DC29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71059-842A-4FE0-A46B-E30DCCF8DC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0F2703-B685-4FDD-92D3-A09D16C6B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BBEA8-73AA-4C28-9547-B9C18B6381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3586B5-B747-4C7C-8C41-74C82F381B88}"/>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8" name="Footer Placeholder 7">
            <a:extLst>
              <a:ext uri="{FF2B5EF4-FFF2-40B4-BE49-F238E27FC236}">
                <a16:creationId xmlns:a16="http://schemas.microsoft.com/office/drawing/2014/main" id="{3BD14795-025F-421E-A29C-9DCA9E8BC3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09B99B-96BA-4685-991B-817A766C8025}"/>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564460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C483-8A4D-468D-966D-9FE71E6FE2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5D8E21-9713-4823-9BF1-F429B28CAA1C}"/>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4" name="Footer Placeholder 3">
            <a:extLst>
              <a:ext uri="{FF2B5EF4-FFF2-40B4-BE49-F238E27FC236}">
                <a16:creationId xmlns:a16="http://schemas.microsoft.com/office/drawing/2014/main" id="{2FB58972-EC91-47D8-9531-BB1D96F017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1805B1-7D9F-4E57-97A5-D563ED13C4D4}"/>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52801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D5149-CFA9-4EBA-91CC-5E860C70E8A4}"/>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3" name="Footer Placeholder 2">
            <a:extLst>
              <a:ext uri="{FF2B5EF4-FFF2-40B4-BE49-F238E27FC236}">
                <a16:creationId xmlns:a16="http://schemas.microsoft.com/office/drawing/2014/main" id="{F81C2C76-9C2D-442D-9812-9956CECD4E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EFA097-3CBC-424A-9307-6D96AA86FBBB}"/>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00576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92B8-62C4-4ABD-A44A-BAE1FEE7EB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76F807-75B8-4E54-A2F5-E2D0300B8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B99774-0B4A-4B16-BE9A-E973BA87E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3204F-E4BB-4E97-B4D0-8E9AE6D1F43C}"/>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6" name="Footer Placeholder 5">
            <a:extLst>
              <a:ext uri="{FF2B5EF4-FFF2-40B4-BE49-F238E27FC236}">
                <a16:creationId xmlns:a16="http://schemas.microsoft.com/office/drawing/2014/main" id="{5C95C8B7-5F3E-4CDD-ADAF-9C885CB60C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8EE50C-3EDF-480E-A349-A7FFF16B7CAC}"/>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832558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4321-8EB9-47C8-B87E-E7D7A9ACD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592EC3-9B51-41EF-86FA-1B91EE439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0FB2CC-6E01-436A-9CC5-1DA9A70BE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15A837-2A6D-4E07-9B7B-2C1504FB44A0}"/>
              </a:ext>
            </a:extLst>
          </p:cNvPr>
          <p:cNvSpPr>
            <a:spLocks noGrp="1"/>
          </p:cNvSpPr>
          <p:nvPr>
            <p:ph type="dt" sz="half" idx="10"/>
          </p:nvPr>
        </p:nvSpPr>
        <p:spPr/>
        <p:txBody>
          <a:bodyPr/>
          <a:lstStyle/>
          <a:p>
            <a:fld id="{B6832C0B-75F9-4AFC-A669-30B4C0B2FB94}" type="datetimeFigureOut">
              <a:rPr lang="en-IN" smtClean="0"/>
              <a:t>26-10-2019</a:t>
            </a:fld>
            <a:endParaRPr lang="en-IN"/>
          </a:p>
        </p:txBody>
      </p:sp>
      <p:sp>
        <p:nvSpPr>
          <p:cNvPr id="6" name="Footer Placeholder 5">
            <a:extLst>
              <a:ext uri="{FF2B5EF4-FFF2-40B4-BE49-F238E27FC236}">
                <a16:creationId xmlns:a16="http://schemas.microsoft.com/office/drawing/2014/main" id="{FC6094CD-626E-4251-A196-A9AAF1E015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0F0CAB-C25D-4AE3-AD46-30E82E4377AA}"/>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6001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CA1AD-DA00-4427-83D9-8B38274BF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22B040-4101-4923-AFD2-D9C189DF8C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958F6-1C40-44CC-AE8D-67F2A1F99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32C0B-75F9-4AFC-A669-30B4C0B2FB94}" type="datetimeFigureOut">
              <a:rPr lang="en-IN" smtClean="0"/>
              <a:t>26-10-2019</a:t>
            </a:fld>
            <a:endParaRPr lang="en-IN"/>
          </a:p>
        </p:txBody>
      </p:sp>
      <p:sp>
        <p:nvSpPr>
          <p:cNvPr id="5" name="Footer Placeholder 4">
            <a:extLst>
              <a:ext uri="{FF2B5EF4-FFF2-40B4-BE49-F238E27FC236}">
                <a16:creationId xmlns:a16="http://schemas.microsoft.com/office/drawing/2014/main" id="{2C626944-3472-46D1-8F68-E34E3C292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38746F-32D0-424B-A48E-897FE1E4F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DF332-539D-4571-B8B4-C65FAE9C0C11}" type="slidenum">
              <a:rPr lang="en-IN" smtClean="0"/>
              <a:t>‹#›</a:t>
            </a:fld>
            <a:endParaRPr lang="en-IN"/>
          </a:p>
        </p:txBody>
      </p:sp>
    </p:spTree>
    <p:extLst>
      <p:ext uri="{BB962C8B-B14F-4D97-AF65-F5344CB8AC3E}">
        <p14:creationId xmlns:p14="http://schemas.microsoft.com/office/powerpoint/2010/main" val="416481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ebinar.boldbi.com/bi/en-us/dashboards/cc8257fd-f914-4f8e-ad73-2faf63f48a5d/practice/kafka%20logs%20demo" TargetMode="External"/><Relationship Id="rId2" Type="http://schemas.openxmlformats.org/officeDocument/2006/relationships/hyperlink" Target="https://webinar.boldbi.com/bi/en-us/dashboards/bf3c3851-ffff-4f13-a006-0d4c914240e3/practice/spark-streaming-azure-sql-dem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3839B-980A-4C7B-9230-D3F60F4659E0}"/>
              </a:ext>
            </a:extLst>
          </p:cNvPr>
          <p:cNvSpPr>
            <a:spLocks noGrp="1"/>
          </p:cNvSpPr>
          <p:nvPr>
            <p:ph type="ctrTitle"/>
          </p:nvPr>
        </p:nvSpPr>
        <p:spPr>
          <a:xfrm>
            <a:off x="1524000" y="1122362"/>
            <a:ext cx="9144000" cy="2840037"/>
          </a:xfrm>
        </p:spPr>
        <p:txBody>
          <a:bodyPr>
            <a:normAutofit/>
          </a:bodyPr>
          <a:lstStyle/>
          <a:p>
            <a:r>
              <a:rPr lang="en-IN" sz="5800" dirty="0"/>
              <a:t>Apache Spark </a:t>
            </a:r>
            <a:br>
              <a:rPr lang="en-IN" sz="5800" dirty="0"/>
            </a:br>
            <a:r>
              <a:rPr lang="en-IN" sz="5800" dirty="0"/>
              <a:t>Apache Kafka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3467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49FADEB-FE74-46B7-B02A-44A6CC8EB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98" y="643467"/>
            <a:ext cx="9773804" cy="5571066"/>
          </a:xfrm>
          <a:prstGeom prst="rect">
            <a:avLst/>
          </a:prstGeom>
        </p:spPr>
      </p:pic>
    </p:spTree>
    <p:extLst>
      <p:ext uri="{BB962C8B-B14F-4D97-AF65-F5344CB8AC3E}">
        <p14:creationId xmlns:p14="http://schemas.microsoft.com/office/powerpoint/2010/main" val="337886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3EF0942-9C21-4CD2-BF0C-F7CF908D5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347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05F1B2D-11DE-4319-99C6-2F68ED1BC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37C34F4-80C8-447D-9EDF-48BCB0C95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68458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4757FE2-AED4-4729-BDC4-25BF11DB9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19989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89A9128-8D6A-4E79-8087-E6774624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C11B976-0CE5-4A90-9F5F-4438DE1F8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33C4ED0-50D6-4A13-B7AF-4F8673859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7103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2E099F-C970-4F67-B9D7-D6EC217DD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49040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9810FF-D611-4435-AE2F-1BD8849A5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30345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32A26E4-BA05-44DF-AFE8-7334D169E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61102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1B58A7D-2E99-45E9-9417-4B965333C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40153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3" name="Rectangle 2">
            <a:extLst>
              <a:ext uri="{FF2B5EF4-FFF2-40B4-BE49-F238E27FC236}">
                <a16:creationId xmlns:a16="http://schemas.microsoft.com/office/drawing/2014/main" id="{FE10B90A-CC50-4AC4-8D3D-B738899810B4}"/>
              </a:ext>
            </a:extLst>
          </p:cNvPr>
          <p:cNvSpPr/>
          <p:nvPr/>
        </p:nvSpPr>
        <p:spPr>
          <a:xfrm>
            <a:off x="1303174" y="2048899"/>
            <a:ext cx="6251712"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Dinesh Kumar P</a:t>
            </a:r>
          </a:p>
        </p:txBody>
      </p:sp>
      <p:sp>
        <p:nvSpPr>
          <p:cNvPr id="7" name="Rectangle 6">
            <a:extLst>
              <a:ext uri="{FF2B5EF4-FFF2-40B4-BE49-F238E27FC236}">
                <a16:creationId xmlns:a16="http://schemas.microsoft.com/office/drawing/2014/main" id="{D00C0619-F0B2-4641-A921-061FB7BF4E84}"/>
              </a:ext>
            </a:extLst>
          </p:cNvPr>
          <p:cNvSpPr/>
          <p:nvPr/>
        </p:nvSpPr>
        <p:spPr>
          <a:xfrm>
            <a:off x="1408491" y="3324480"/>
            <a:ext cx="5373330"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Technical Product Manager</a:t>
            </a:r>
          </a:p>
        </p:txBody>
      </p:sp>
      <p:sp>
        <p:nvSpPr>
          <p:cNvPr id="9" name="Rectangle 8">
            <a:extLst>
              <a:ext uri="{FF2B5EF4-FFF2-40B4-BE49-F238E27FC236}">
                <a16:creationId xmlns:a16="http://schemas.microsoft.com/office/drawing/2014/main" id="{6CF791C4-4D7A-4582-B247-ADA7374215F2}"/>
              </a:ext>
            </a:extLst>
          </p:cNvPr>
          <p:cNvSpPr/>
          <p:nvPr/>
        </p:nvSpPr>
        <p:spPr>
          <a:xfrm>
            <a:off x="1408491" y="4051024"/>
            <a:ext cx="4080925" cy="1200329"/>
          </a:xfrm>
          <a:prstGeom prst="rect">
            <a:avLst/>
          </a:prstGeom>
          <a:noFill/>
        </p:spPr>
        <p:txBody>
          <a:bodyPr wrap="none" lIns="91440" tIns="45720" rIns="91440" bIns="45720">
            <a:spAutoFit/>
          </a:bodyPr>
          <a:lstStyle/>
          <a:p>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Bold BI, </a:t>
            </a:r>
          </a:p>
          <a:p>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Syncfusion Software</a:t>
            </a:r>
          </a:p>
        </p:txBody>
      </p:sp>
      <p:sp>
        <p:nvSpPr>
          <p:cNvPr id="10" name="Rectangle 9">
            <a:extLst>
              <a:ext uri="{FF2B5EF4-FFF2-40B4-BE49-F238E27FC236}">
                <a16:creationId xmlns:a16="http://schemas.microsoft.com/office/drawing/2014/main" id="{A5D5679D-D86B-48B7-82DC-6C330F782440}"/>
              </a:ext>
            </a:extLst>
          </p:cNvPr>
          <p:cNvSpPr/>
          <p:nvPr/>
        </p:nvSpPr>
        <p:spPr>
          <a:xfrm>
            <a:off x="518614" y="6276050"/>
            <a:ext cx="3279103" cy="461665"/>
          </a:xfrm>
          <a:prstGeom prst="rect">
            <a:avLst/>
          </a:prstGeom>
          <a:noFill/>
        </p:spPr>
        <p:txBody>
          <a:bodyPr wrap="none" lIns="91440" tIns="45720" rIns="91440" bIns="45720">
            <a:spAutoFit/>
          </a:bodyPr>
          <a:lstStyle/>
          <a:p>
            <a:pPr algn="ctr"/>
            <a:r>
              <a:rPr lang="en-US" sz="2400" cap="none" spc="0" dirty="0">
                <a:ln w="10160">
                  <a:solidFill>
                    <a:schemeClr val="accent5"/>
                  </a:solidFill>
                  <a:prstDash val="solid"/>
                </a:ln>
              </a:rPr>
              <a:t>dinesarun@hotmail.com</a:t>
            </a:r>
          </a:p>
        </p:txBody>
      </p:sp>
    </p:spTree>
    <p:extLst>
      <p:ext uri="{BB962C8B-B14F-4D97-AF65-F5344CB8AC3E}">
        <p14:creationId xmlns:p14="http://schemas.microsoft.com/office/powerpoint/2010/main" val="1419328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52A2965C-9A7B-4198-8EAA-38B011A24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130108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1DE9EF79-920B-4C33-B992-28128AEAB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86824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284224-F01A-4F14-922E-9027289E2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9305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D897673-1C19-4F4E-A8AE-762A1C818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9487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32CE4A-C93D-4080-AD29-77E6EA37ACC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400" b="1" kern="1200">
                <a:solidFill>
                  <a:srgbClr val="FFFFFF"/>
                </a:solidFill>
                <a:latin typeface="+mj-lt"/>
                <a:ea typeface="+mj-ea"/>
                <a:cs typeface="+mj-cs"/>
              </a:rPr>
              <a:t>Efficient Structure for Retaining and Distributing Messages</a:t>
            </a:r>
            <a:endParaRPr lang="en-US" sz="3400" kern="1200">
              <a:solidFill>
                <a:srgbClr val="FFFFFF"/>
              </a:solidFill>
              <a:latin typeface="+mj-lt"/>
              <a:ea typeface="+mj-ea"/>
              <a:cs typeface="+mj-cs"/>
            </a:endParaRPr>
          </a:p>
        </p:txBody>
      </p:sp>
      <p:pic>
        <p:nvPicPr>
          <p:cNvPr id="1026" name="Picture 2" descr="Log Structured">
            <a:extLst>
              <a:ext uri="{FF2B5EF4-FFF2-40B4-BE49-F238E27FC236}">
                <a16:creationId xmlns:a16="http://schemas.microsoft.com/office/drawing/2014/main" id="{F71D49A3-24B3-4AC8-9A35-EC7B575945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5920" y="307731"/>
            <a:ext cx="1018506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13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2C5EB8-BB65-41AB-B064-C2CFB445957A}"/>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Rely on a Broker that Scales Out Linearly</a:t>
            </a:r>
            <a:endParaRPr lang="en-US" sz="5400" kern="1200">
              <a:solidFill>
                <a:srgbClr val="FFFFFF"/>
              </a:solidFill>
              <a:latin typeface="+mj-lt"/>
              <a:ea typeface="+mj-ea"/>
              <a:cs typeface="+mj-cs"/>
            </a:endParaRPr>
          </a:p>
        </p:txBody>
      </p:sp>
      <p:pic>
        <p:nvPicPr>
          <p:cNvPr id="2050" name="Picture 2" descr="https://www.confluent.io/wp-content/uploads/Screenshot-2017-07-19-19.14.28-1024x626.png">
            <a:extLst>
              <a:ext uri="{FF2B5EF4-FFF2-40B4-BE49-F238E27FC236}">
                <a16:creationId xmlns:a16="http://schemas.microsoft.com/office/drawing/2014/main" id="{5E14AFF7-D7A0-4A0A-B767-B26F0682FD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05074" y="307731"/>
            <a:ext cx="6526753"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92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F86D1D-796E-46B3-923B-D02BE9378AC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000" b="1" kern="1200">
                <a:solidFill>
                  <a:srgbClr val="FFFFFF"/>
                </a:solidFill>
                <a:latin typeface="+mj-lt"/>
                <a:ea typeface="+mj-ea"/>
                <a:cs typeface="+mj-cs"/>
              </a:rPr>
              <a:t>Segregate Load in Multi-Service Ecosystems</a:t>
            </a:r>
            <a:endParaRPr lang="en-US" sz="5000" kern="1200">
              <a:solidFill>
                <a:srgbClr val="FFFFFF"/>
              </a:solidFill>
              <a:latin typeface="+mj-lt"/>
              <a:ea typeface="+mj-ea"/>
              <a:cs typeface="+mj-cs"/>
            </a:endParaRPr>
          </a:p>
        </p:txBody>
      </p:sp>
      <p:pic>
        <p:nvPicPr>
          <p:cNvPr id="3074" name="Picture 2" descr="Rate Limiting appliaed to Producers, Consumer and Consumer Groups">
            <a:extLst>
              <a:ext uri="{FF2B5EF4-FFF2-40B4-BE49-F238E27FC236}">
                <a16:creationId xmlns:a16="http://schemas.microsoft.com/office/drawing/2014/main" id="{6C3BD914-582F-4CD9-8D3E-4356731128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2245" y="307731"/>
            <a:ext cx="695241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43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A3454D-A03E-4D0E-A26D-F8A2CBB5534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Ensure Messages are Durable</a:t>
            </a:r>
            <a:endParaRPr lang="en-US" sz="5400" kern="1200">
              <a:solidFill>
                <a:srgbClr val="FFFFFF"/>
              </a:solidFill>
              <a:latin typeface="+mj-lt"/>
              <a:ea typeface="+mj-ea"/>
              <a:cs typeface="+mj-cs"/>
            </a:endParaRPr>
          </a:p>
        </p:txBody>
      </p:sp>
      <p:pic>
        <p:nvPicPr>
          <p:cNvPr id="4098" name="Picture 2" descr="Kafka provides durability through replication">
            <a:extLst>
              <a:ext uri="{FF2B5EF4-FFF2-40B4-BE49-F238E27FC236}">
                <a16:creationId xmlns:a16="http://schemas.microsoft.com/office/drawing/2014/main" id="{233B484F-C7F4-468D-95C3-926CA0EEB0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62709" y="307731"/>
            <a:ext cx="6011483"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6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330DAB-7618-49FC-BC48-6C5FC83C1EA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800" b="1" kern="1200">
                <a:solidFill>
                  <a:srgbClr val="FFFFFF"/>
                </a:solidFill>
                <a:latin typeface="+mj-lt"/>
                <a:ea typeface="+mj-ea"/>
                <a:cs typeface="+mj-cs"/>
              </a:rPr>
              <a:t>Load Balance Services and make them Highly Available</a:t>
            </a:r>
            <a:endParaRPr lang="en-US" sz="3800" kern="1200">
              <a:solidFill>
                <a:srgbClr val="FFFFFF"/>
              </a:solidFill>
              <a:latin typeface="+mj-lt"/>
              <a:ea typeface="+mj-ea"/>
              <a:cs typeface="+mj-cs"/>
            </a:endParaRPr>
          </a:p>
        </p:txBody>
      </p:sp>
      <p:pic>
        <p:nvPicPr>
          <p:cNvPr id="5122" name="Picture 2" descr="Load Balance Services and make them Highly Available">
            <a:extLst>
              <a:ext uri="{FF2B5EF4-FFF2-40B4-BE49-F238E27FC236}">
                <a16:creationId xmlns:a16="http://schemas.microsoft.com/office/drawing/2014/main" id="{C309B4BE-D214-43A4-96FA-9455F6AD10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2245" y="307731"/>
            <a:ext cx="695241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5125"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98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EA12-DA56-468B-B593-AFB8B22B09DC}"/>
              </a:ext>
            </a:extLst>
          </p:cNvPr>
          <p:cNvSpPr>
            <a:spLocks noGrp="1"/>
          </p:cNvSpPr>
          <p:nvPr>
            <p:ph type="title"/>
          </p:nvPr>
        </p:nvSpPr>
        <p:spPr/>
        <p:txBody>
          <a:bodyPr/>
          <a:lstStyle/>
          <a:p>
            <a:r>
              <a:rPr lang="en-IN" dirty="0"/>
              <a:t>Bold BI dashboards</a:t>
            </a:r>
          </a:p>
        </p:txBody>
      </p:sp>
      <p:sp>
        <p:nvSpPr>
          <p:cNvPr id="3" name="Content Placeholder 2">
            <a:extLst>
              <a:ext uri="{FF2B5EF4-FFF2-40B4-BE49-F238E27FC236}">
                <a16:creationId xmlns:a16="http://schemas.microsoft.com/office/drawing/2014/main" id="{39CD73D1-0902-412A-880E-93C3B347C409}"/>
              </a:ext>
            </a:extLst>
          </p:cNvPr>
          <p:cNvSpPr>
            <a:spLocks noGrp="1"/>
          </p:cNvSpPr>
          <p:nvPr>
            <p:ph idx="1"/>
          </p:nvPr>
        </p:nvSpPr>
        <p:spPr/>
        <p:txBody>
          <a:bodyPr/>
          <a:lstStyle/>
          <a:p>
            <a:r>
              <a:rPr lang="en-IN" dirty="0"/>
              <a:t>·  Spark </a:t>
            </a:r>
            <a:r>
              <a:rPr lang="en-IN" dirty="0" err="1"/>
              <a:t>DStream</a:t>
            </a:r>
            <a:r>
              <a:rPr lang="en-IN" dirty="0"/>
              <a:t> Dashboard - </a:t>
            </a:r>
            <a:r>
              <a:rPr lang="en-IN" u="sng" dirty="0">
                <a:hlinkClick r:id="rId2" tooltip="https://webinar.boldbi.com/bi/en-us/dashboards/bf3c3851-ffff-4f13-a006-0d4c914240e3/practice/spark-streaming-azure-sql-demo"/>
              </a:rPr>
              <a:t>https://webinar.boldbi.com/bi/en-us/dashboards/bf3c3851-ffff-4f13-a006-0d4c914240e3/practice/spark-streaming-azure-sql-demo</a:t>
            </a:r>
            <a:endParaRPr lang="en-IN" dirty="0"/>
          </a:p>
          <a:p>
            <a:r>
              <a:rPr lang="en-IN"/>
              <a:t>·  Kafka Dashboard - </a:t>
            </a:r>
            <a:r>
              <a:rPr lang="en-IN" u="sng">
                <a:hlinkClick r:id="rId3" tooltip="https://webinar.boldbi.com/bi/en-us/dashboards/cc8257fd-f914-4f8e-ad73-2faf63f48a5d/practice/kafka%20logs%20demo"/>
              </a:rPr>
              <a:t>https://webinar.boldbi.com/bi/en-us/dashboards/cc8257fd-f914-4f8e-ad73-2faf63f48a5d/practice/kafka%20logs%20demo</a:t>
            </a:r>
            <a:r>
              <a:rPr lang="en-IN"/>
              <a:t> </a:t>
            </a:r>
          </a:p>
          <a:p>
            <a:endParaRPr lang="en-IN"/>
          </a:p>
        </p:txBody>
      </p:sp>
    </p:spTree>
    <p:extLst>
      <p:ext uri="{BB962C8B-B14F-4D97-AF65-F5344CB8AC3E}">
        <p14:creationId xmlns:p14="http://schemas.microsoft.com/office/powerpoint/2010/main" val="268994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object, table, indoor, sitting&#10;&#10;Description automatically generated">
            <a:extLst>
              <a:ext uri="{FF2B5EF4-FFF2-40B4-BE49-F238E27FC236}">
                <a16:creationId xmlns:a16="http://schemas.microsoft.com/office/drawing/2014/main" id="{04FA4455-FE4E-4509-8284-EC564BC335F5}"/>
              </a:ext>
            </a:extLst>
          </p:cNvPr>
          <p:cNvPicPr>
            <a:picLocks noChangeAspect="1"/>
          </p:cNvPicPr>
          <p:nvPr/>
        </p:nvPicPr>
        <p:blipFill rotWithShape="1">
          <a:blip r:embed="rId3"/>
          <a:srcRect l="49829" r="2163" b="1"/>
          <a:stretch/>
        </p:blipFill>
        <p:spPr>
          <a:xfrm>
            <a:off x="20" y="10"/>
            <a:ext cx="4637226" cy="6857990"/>
          </a:xfrm>
          <a:prstGeom prst="rect">
            <a:avLst/>
          </a:prstGeom>
        </p:spPr>
      </p:pic>
      <p:sp>
        <p:nvSpPr>
          <p:cNvPr id="15"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B55F4-512D-46B7-B932-2C2BC22B6613}"/>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Why Spark?</a:t>
            </a:r>
          </a:p>
        </p:txBody>
      </p:sp>
    </p:spTree>
    <p:extLst>
      <p:ext uri="{BB962C8B-B14F-4D97-AF65-F5344CB8AC3E}">
        <p14:creationId xmlns:p14="http://schemas.microsoft.com/office/powerpoint/2010/main" val="133691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9D8C4A-BAC5-46A8-A6AC-0A9DC4D41F0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Hotstar</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7742C643-22E6-4DE8-8A89-554380D95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50" y="2509911"/>
            <a:ext cx="7013401" cy="3997637"/>
          </a:xfrm>
          <a:prstGeom prst="rect">
            <a:avLst/>
          </a:prstGeom>
        </p:spPr>
      </p:pic>
    </p:spTree>
    <p:extLst>
      <p:ext uri="{BB962C8B-B14F-4D97-AF65-F5344CB8AC3E}">
        <p14:creationId xmlns:p14="http://schemas.microsoft.com/office/powerpoint/2010/main" val="85039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0" name="Rectangle 9">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0C0EF733-D9F3-4DAE-A38F-59C433F65FB7}"/>
              </a:ext>
            </a:extLst>
          </p:cNvPr>
          <p:cNvPicPr>
            <a:picLocks noChangeAspect="1"/>
          </p:cNvPicPr>
          <p:nvPr/>
        </p:nvPicPr>
        <p:blipFill rotWithShape="1">
          <a:blip r:embed="rId2">
            <a:extLst>
              <a:ext uri="{28A0092B-C50C-407E-A947-70E740481C1C}">
                <a14:useLocalDpi xmlns:a14="http://schemas.microsoft.com/office/drawing/2010/main" val="0"/>
              </a:ext>
            </a:extLst>
          </a:blip>
          <a:srcRect r="1" b="15709"/>
          <a:stretch/>
        </p:blipFill>
        <p:spPr>
          <a:xfrm rot="21480000">
            <a:off x="1137837" y="1003258"/>
            <a:ext cx="9916327" cy="4764396"/>
          </a:xfrm>
          <a:prstGeom prst="rect">
            <a:avLst/>
          </a:prstGeom>
        </p:spPr>
      </p:pic>
    </p:spTree>
    <p:extLst>
      <p:ext uri="{BB962C8B-B14F-4D97-AF65-F5344CB8AC3E}">
        <p14:creationId xmlns:p14="http://schemas.microsoft.com/office/powerpoint/2010/main" val="397136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C496-27FD-4F06-B560-B4B4D23D61D3}"/>
              </a:ext>
            </a:extLst>
          </p:cNvPr>
          <p:cNvSpPr>
            <a:spLocks noGrp="1"/>
          </p:cNvSpPr>
          <p:nvPr>
            <p:ph type="title"/>
          </p:nvPr>
        </p:nvSpPr>
        <p:spPr>
          <a:xfrm>
            <a:off x="1514292" y="513612"/>
            <a:ext cx="9894133" cy="1031216"/>
          </a:xfrm>
        </p:spPr>
        <p:txBody>
          <a:bodyPr anchor="b">
            <a:normAutofit/>
          </a:bodyPr>
          <a:lstStyle/>
          <a:p>
            <a:r>
              <a:rPr lang="en-IN" dirty="0"/>
              <a:t>Apache Spark Streaming</a:t>
            </a:r>
          </a:p>
        </p:txBody>
      </p:sp>
      <p:pic>
        <p:nvPicPr>
          <p:cNvPr id="6146" name="Picture 2" descr="https://i2.wp.com/spark.apache.org/docs/latest/img/streaming-flow.png?w=810&amp;ssl=1">
            <a:extLst>
              <a:ext uri="{FF2B5EF4-FFF2-40B4-BE49-F238E27FC236}">
                <a16:creationId xmlns:a16="http://schemas.microsoft.com/office/drawing/2014/main" id="{23B224E8-78AC-446A-8B45-FF5EB349E9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293" y="3403560"/>
            <a:ext cx="5069382" cy="112652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E4B0C7-0D96-4729-B081-37C878508E38}"/>
              </a:ext>
            </a:extLst>
          </p:cNvPr>
          <p:cNvSpPr>
            <a:spLocks noGrp="1"/>
          </p:cNvSpPr>
          <p:nvPr>
            <p:ph idx="1"/>
          </p:nvPr>
        </p:nvSpPr>
        <p:spPr>
          <a:xfrm>
            <a:off x="7781373" y="2279151"/>
            <a:ext cx="3627063" cy="3387145"/>
          </a:xfrm>
        </p:spPr>
        <p:txBody>
          <a:bodyPr anchor="ctr">
            <a:normAutofit/>
          </a:bodyPr>
          <a:lstStyle/>
          <a:p>
            <a:r>
              <a:rPr lang="en-US" sz="2400" dirty="0"/>
              <a:t>Separate library in Spark to process continuously flowing streaming data.</a:t>
            </a:r>
          </a:p>
          <a:p>
            <a:endParaRPr lang="en-IN" sz="2400" dirty="0"/>
          </a:p>
          <a:p>
            <a:endParaRPr lang="en-IN" sz="2400" dirty="0"/>
          </a:p>
        </p:txBody>
      </p:sp>
    </p:spTree>
    <p:extLst>
      <p:ext uri="{BB962C8B-B14F-4D97-AF65-F5344CB8AC3E}">
        <p14:creationId xmlns:p14="http://schemas.microsoft.com/office/powerpoint/2010/main" val="297707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Spark Streaming">
            <a:extLst>
              <a:ext uri="{FF2B5EF4-FFF2-40B4-BE49-F238E27FC236}">
                <a16:creationId xmlns:a16="http://schemas.microsoft.com/office/drawing/2014/main" id="{F2EA2A16-1772-484C-B783-C993DBF961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29444"/>
            <a:ext cx="10905066" cy="239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17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97"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194" name="Picture 2" descr="Apache Spark Streaming Ecosystem Diagram">
            <a:extLst>
              <a:ext uri="{FF2B5EF4-FFF2-40B4-BE49-F238E27FC236}">
                <a16:creationId xmlns:a16="http://schemas.microsoft.com/office/drawing/2014/main" id="{3B84E696-E366-465C-B0A6-8F687CA0A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65" r="1" b="652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473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D3E-4E62-4326-AE5E-B0FB97070256}"/>
              </a:ext>
            </a:extLst>
          </p:cNvPr>
          <p:cNvSpPr>
            <a:spLocks noGrp="1"/>
          </p:cNvSpPr>
          <p:nvPr>
            <p:ph type="title"/>
          </p:nvPr>
        </p:nvSpPr>
        <p:spPr>
          <a:xfrm>
            <a:off x="838200" y="365125"/>
            <a:ext cx="10515600" cy="1325563"/>
          </a:xfrm>
        </p:spPr>
        <p:txBody>
          <a:bodyPr>
            <a:normAutofit/>
          </a:bodyPr>
          <a:lstStyle/>
          <a:p>
            <a:r>
              <a:rPr lang="en-IN"/>
              <a:t>Apache Kafka</a:t>
            </a:r>
            <a:endParaRPr lang="en-IN" dirty="0"/>
          </a:p>
        </p:txBody>
      </p:sp>
      <p:sp>
        <p:nvSpPr>
          <p:cNvPr id="3" name="Content Placeholder 2">
            <a:extLst>
              <a:ext uri="{FF2B5EF4-FFF2-40B4-BE49-F238E27FC236}">
                <a16:creationId xmlns:a16="http://schemas.microsoft.com/office/drawing/2014/main" id="{068D36EF-0461-4A7E-84AD-A47804B68FFB}"/>
              </a:ext>
            </a:extLst>
          </p:cNvPr>
          <p:cNvSpPr>
            <a:spLocks noGrp="1"/>
          </p:cNvSpPr>
          <p:nvPr>
            <p:ph idx="1"/>
          </p:nvPr>
        </p:nvSpPr>
        <p:spPr>
          <a:xfrm>
            <a:off x="838200" y="1825625"/>
            <a:ext cx="3797807" cy="4351338"/>
          </a:xfrm>
        </p:spPr>
        <p:txBody>
          <a:bodyPr>
            <a:normAutofit/>
          </a:bodyPr>
          <a:lstStyle/>
          <a:p>
            <a:r>
              <a:rPr lang="en-US" sz="2000"/>
              <a:t>Kafka is a little different from your average messaging technology.</a:t>
            </a:r>
          </a:p>
          <a:p>
            <a:endParaRPr lang="en-IN" sz="2000"/>
          </a:p>
        </p:txBody>
      </p:sp>
      <p:pic>
        <p:nvPicPr>
          <p:cNvPr id="5" name="Picture 4" descr="A screenshot of a video game&#10;&#10;Description automatically generated">
            <a:extLst>
              <a:ext uri="{FF2B5EF4-FFF2-40B4-BE49-F238E27FC236}">
                <a16:creationId xmlns:a16="http://schemas.microsoft.com/office/drawing/2014/main" id="{D6FC4C80-D896-4519-8015-E1A36D179FCF}"/>
              </a:ext>
            </a:extLst>
          </p:cNvPr>
          <p:cNvPicPr>
            <a:picLocks noChangeAspect="1"/>
          </p:cNvPicPr>
          <p:nvPr/>
        </p:nvPicPr>
        <p:blipFill rotWithShape="1">
          <a:blip r:embed="rId2">
            <a:extLst>
              <a:ext uri="{28A0092B-C50C-407E-A947-70E740481C1C}">
                <a14:useLocalDpi xmlns:a14="http://schemas.microsoft.com/office/drawing/2010/main" val="0"/>
              </a:ext>
            </a:extLst>
          </a:blip>
          <a:srcRect l="8951" r="8626" b="2"/>
          <a:stretch/>
        </p:blipFill>
        <p:spPr>
          <a:xfrm>
            <a:off x="5120640" y="1904281"/>
            <a:ext cx="6233160" cy="4272681"/>
          </a:xfrm>
          <a:prstGeom prst="rect">
            <a:avLst/>
          </a:prstGeom>
        </p:spPr>
      </p:pic>
    </p:spTree>
    <p:extLst>
      <p:ext uri="{BB962C8B-B14F-4D97-AF65-F5344CB8AC3E}">
        <p14:creationId xmlns:p14="http://schemas.microsoft.com/office/powerpoint/2010/main" val="1008378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218</Words>
  <Application>Microsoft Office PowerPoint</Application>
  <PresentationFormat>Widescreen</PresentationFormat>
  <Paragraphs>26</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Impact</vt:lpstr>
      <vt:lpstr>Office Theme</vt:lpstr>
      <vt:lpstr>Apache Spark  Apache Kafka</vt:lpstr>
      <vt:lpstr>PowerPoint Presentation</vt:lpstr>
      <vt:lpstr>Why Spark?</vt:lpstr>
      <vt:lpstr>Hotstar</vt:lpstr>
      <vt:lpstr>PowerPoint Presentation</vt:lpstr>
      <vt:lpstr>Apache Spark Streaming</vt:lpstr>
      <vt:lpstr>PowerPoint Presentation</vt:lpstr>
      <vt:lpstr>PowerPoint Presentation</vt:lpstr>
      <vt:lpstr>Apache 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Efficient Structure for Retaining and Distributing Messages</vt:lpstr>
      <vt:lpstr>Rely on a Broker that Scales Out Linearly</vt:lpstr>
      <vt:lpstr>Segregate Load in Multi-Service Ecosystems</vt:lpstr>
      <vt:lpstr>Ensure Messages are Durable</vt:lpstr>
      <vt:lpstr>Load Balance Services and make them Highly Available</vt:lpstr>
      <vt:lpstr>Bold BI dashboards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Apache Kafka</dc:title>
  <dc:creator>DineshKumar Prabakaran</dc:creator>
  <cp:lastModifiedBy>Dinesh Kumar P</cp:lastModifiedBy>
  <cp:revision>5</cp:revision>
  <dcterms:created xsi:type="dcterms:W3CDTF">2019-09-21T09:33:34Z</dcterms:created>
  <dcterms:modified xsi:type="dcterms:W3CDTF">2019-10-26T16:06:38Z</dcterms:modified>
</cp:coreProperties>
</file>